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</p:sldIdLst>
  <p:sldSz cx="6858000" cy="9906000" type="A4"/>
  <p:notesSz cx="6858000" cy="9144000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66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10" userDrawn="1">
          <p15:clr>
            <a:srgbClr val="A4A3A4"/>
          </p15:clr>
        </p15:guide>
        <p15:guide id="4" pos="411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 Riley" initials="BR" lastIdx="4" clrIdx="0">
    <p:extLst>
      <p:ext uri="{19B8F6BF-5375-455C-9EA6-DF929625EA0E}">
        <p15:presenceInfo xmlns:p15="http://schemas.microsoft.com/office/powerpoint/2012/main" userId="S-1-12-1-838716849-1195048227-4183705267-27379464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  <a:srgbClr val="AAAAAA"/>
    <a:srgbClr val="05234A"/>
    <a:srgbClr val="F4F4F4"/>
    <a:srgbClr val="364247"/>
    <a:srgbClr val="0038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3" autoAdjust="0"/>
    <p:restoredTop sz="94660"/>
  </p:normalViewPr>
  <p:slideViewPr>
    <p:cSldViewPr snapToGrid="0" showGuides="1">
      <p:cViewPr>
        <p:scale>
          <a:sx n="89" d="100"/>
          <a:sy n="89" d="100"/>
        </p:scale>
        <p:origin x="1420" y="44"/>
      </p:cViewPr>
      <p:guideLst>
        <p:guide orient="horz" pos="2666"/>
        <p:guide pos="2160"/>
        <p:guide pos="210"/>
        <p:guide pos="41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6C1E-CC30-4E48-8DF6-E55E6505A2F2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305C-E918-4F25-8DBC-766F476DD2C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3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6C1E-CC30-4E48-8DF6-E55E6505A2F2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305C-E918-4F25-8DBC-766F476DD2C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406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6C1E-CC30-4E48-8DF6-E55E6505A2F2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305C-E918-4F25-8DBC-766F476DD2C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06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6C1E-CC30-4E48-8DF6-E55E6505A2F2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305C-E918-4F25-8DBC-766F476DD2C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47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6C1E-CC30-4E48-8DF6-E55E6505A2F2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305C-E918-4F25-8DBC-766F476DD2C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57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6C1E-CC30-4E48-8DF6-E55E6505A2F2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305C-E918-4F25-8DBC-766F476DD2C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59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6C1E-CC30-4E48-8DF6-E55E6505A2F2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305C-E918-4F25-8DBC-766F476DD2C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887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6C1E-CC30-4E48-8DF6-E55E6505A2F2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305C-E918-4F25-8DBC-766F476DD2C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446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6C1E-CC30-4E48-8DF6-E55E6505A2F2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305C-E918-4F25-8DBC-766F476DD2C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480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6C1E-CC30-4E48-8DF6-E55E6505A2F2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305C-E918-4F25-8DBC-766F476DD2C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45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6C1E-CC30-4E48-8DF6-E55E6505A2F2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305C-E918-4F25-8DBC-766F476DD2C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118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06C1E-CC30-4E48-8DF6-E55E6505A2F2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A305C-E918-4F25-8DBC-766F476DD2C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34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hyperlink" Target="https://web.lumiagm.com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7.png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6.jpg"/><Relationship Id="rId4" Type="http://schemas.openxmlformats.org/officeDocument/2006/relationships/image" Target="../media/image4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D7AC-D3A6-410B-8687-6D68847BB1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990" y="787572"/>
            <a:ext cx="6526950" cy="362546"/>
          </a:xfrm>
          <a:ln>
            <a:noFill/>
          </a:ln>
        </p:spPr>
        <p:txBody>
          <a:bodyPr anchor="t" anchorCtr="0">
            <a:noAutofit/>
          </a:bodyPr>
          <a:lstStyle/>
          <a:p>
            <a:pPr algn="l"/>
            <a:r>
              <a:rPr lang="fr-FR" sz="1800" b="1" dirty="0">
                <a:solidFill>
                  <a:srgbClr val="3642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Manuel pour la réunion virtuelle</a:t>
            </a:r>
            <a:endParaRPr lang="en-GB" sz="1800" b="1" dirty="0">
              <a:solidFill>
                <a:srgbClr val="3642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A0C163-0FF0-43CD-B66C-5912A6C8F3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84" y="192906"/>
            <a:ext cx="1493495" cy="416274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F6D5488-2C2D-4EBD-B3AE-C2682F8E6CFA}"/>
              </a:ext>
            </a:extLst>
          </p:cNvPr>
          <p:cNvCxnSpPr>
            <a:cxnSpLocks/>
          </p:cNvCxnSpPr>
          <p:nvPr/>
        </p:nvCxnSpPr>
        <p:spPr>
          <a:xfrm>
            <a:off x="350728" y="5535233"/>
            <a:ext cx="61912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742232C-F749-489C-82DF-C7E25615AA4D}"/>
              </a:ext>
            </a:extLst>
          </p:cNvPr>
          <p:cNvCxnSpPr>
            <a:cxnSpLocks/>
          </p:cNvCxnSpPr>
          <p:nvPr/>
        </p:nvCxnSpPr>
        <p:spPr>
          <a:xfrm>
            <a:off x="347784" y="1756602"/>
            <a:ext cx="61912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>
            <a:extLst>
              <a:ext uri="{FF2B5EF4-FFF2-40B4-BE49-F238E27FC236}">
                <a16:creationId xmlns:a16="http://schemas.microsoft.com/office/drawing/2014/main" id="{20E5C437-EE59-4FDB-AF10-8C0204214766}"/>
              </a:ext>
            </a:extLst>
          </p:cNvPr>
          <p:cNvSpPr txBox="1">
            <a:spLocks/>
          </p:cNvSpPr>
          <p:nvPr/>
        </p:nvSpPr>
        <p:spPr>
          <a:xfrm>
            <a:off x="257540" y="1414274"/>
            <a:ext cx="6296734" cy="518423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Participer à la réunion de UCB en ligne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nl-B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Cette année, nous organiserons une réunion virtuelle, où vous aurez l'occasion de participer à la réunion en ligne, en utilisant votre smartphone, tablette ou ordinateur.</a:t>
            </a:r>
            <a:endParaRPr lang="nl-B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nl-B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Vous pourrez voir une webdiffusion en direct de la réunion, poser des questions aux administrateurs en ligne et soumettre vos votes en temps réel.</a:t>
            </a:r>
          </a:p>
          <a:p>
            <a:pPr algn="l"/>
            <a:endParaRPr lang="nl-B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l-BE" sz="1400" dirty="0">
                <a:latin typeface="Arial" panose="020B0604020202020204" pitchFamily="34" charset="0"/>
                <a:cs typeface="Arial" panose="020B0604020202020204" pitchFamily="34" charset="0"/>
              </a:rPr>
              <a:t>Visitez </a:t>
            </a:r>
            <a:r>
              <a:rPr lang="en-GB" sz="1400" dirty="0">
                <a:solidFill>
                  <a:srgbClr val="ED8B00"/>
                </a:solidFill>
                <a:latin typeface="Lato"/>
                <a:hlinkClick r:id="rId3"/>
              </a:rPr>
              <a:t>https://web.lumiagm.com</a:t>
            </a:r>
            <a:r>
              <a:rPr lang="en-GB" sz="1400" dirty="0">
                <a:solidFill>
                  <a:srgbClr val="ED8B00"/>
                </a:solidFill>
                <a:latin typeface="Lato"/>
              </a:rPr>
              <a:t> </a:t>
            </a:r>
            <a:r>
              <a:rPr lang="nl-BE" sz="1400" dirty="0">
                <a:latin typeface="Arial" panose="020B0604020202020204" pitchFamily="34" charset="0"/>
                <a:cs typeface="Arial" panose="020B0604020202020204" pitchFamily="34" charset="0"/>
              </a:rPr>
              <a:t>dans votre navigateur</a:t>
            </a:r>
          </a:p>
          <a:p>
            <a:pPr algn="l"/>
            <a:r>
              <a:rPr lang="nl-BE" sz="1400" dirty="0">
                <a:latin typeface="Arial" panose="020B0604020202020204" pitchFamily="34" charset="0"/>
                <a:cs typeface="Arial" panose="020B0604020202020204" pitchFamily="34" charset="0"/>
              </a:rPr>
              <a:t>(pas de recherche Google) </a:t>
            </a:r>
            <a:r>
              <a:rPr lang="nl-BE" sz="1400" dirty="0" err="1">
                <a:latin typeface="Arial" panose="020B0604020202020204" pitchFamily="34" charset="0"/>
                <a:cs typeface="Arial" panose="020B0604020202020204" pitchFamily="34" charset="0"/>
              </a:rPr>
              <a:t>sur</a:t>
            </a:r>
            <a:r>
              <a:rPr lang="nl-BE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1400" dirty="0" err="1">
                <a:latin typeface="Arial" panose="020B0604020202020204" pitchFamily="34" charset="0"/>
                <a:cs typeface="Arial" panose="020B0604020202020204" pitchFamily="34" charset="0"/>
              </a:rPr>
              <a:t>votre</a:t>
            </a:r>
            <a:r>
              <a:rPr lang="nl-BE" sz="1400" dirty="0">
                <a:latin typeface="Arial" panose="020B0604020202020204" pitchFamily="34" charset="0"/>
                <a:cs typeface="Arial" panose="020B0604020202020204" pitchFamily="34" charset="0"/>
              </a:rPr>
              <a:t> smartphone, </a:t>
            </a:r>
            <a:r>
              <a:rPr lang="nl-BE" sz="1400" dirty="0" err="1">
                <a:latin typeface="Arial" panose="020B0604020202020204" pitchFamily="34" charset="0"/>
                <a:cs typeface="Arial" panose="020B0604020202020204" pitchFamily="34" charset="0"/>
              </a:rPr>
              <a:t>tablette</a:t>
            </a:r>
            <a:r>
              <a:rPr lang="nl-BE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140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nl-BE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1400" dirty="0" err="1">
                <a:latin typeface="Arial" panose="020B0604020202020204" pitchFamily="34" charset="0"/>
                <a:cs typeface="Arial" panose="020B0604020202020204" pitchFamily="34" charset="0"/>
              </a:rPr>
              <a:t>ordinateur</a:t>
            </a:r>
            <a:r>
              <a:rPr lang="nl-BE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l"/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Assurez-vous que vous disposez des dernières versions de Chrome, Safari, Edge. N'UTILISEZ PAS D'EXPLORATEUR INTERNET.</a:t>
            </a:r>
          </a:p>
          <a:p>
            <a:pPr algn="l"/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Connectez-vous à temps pour vous assurer que votre navigateur est compatible.</a:t>
            </a:r>
          </a:p>
          <a:p>
            <a:pPr algn="l"/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Si vous avez le droit de vote, sélectionnez « Login » et entrez votre nom d'utilisateur et votre mot de passe. </a:t>
            </a:r>
          </a:p>
          <a:p>
            <a:pPr algn="l"/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Vous pouvez vous connecter au site à partir du 10:40H. ,29/04/2021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2F9F84D-2574-4EC6-955D-D2ED4FE80F7D}"/>
              </a:ext>
            </a:extLst>
          </p:cNvPr>
          <p:cNvGrpSpPr>
            <a:grpSpLocks noChangeAspect="1"/>
          </p:cNvGrpSpPr>
          <p:nvPr/>
        </p:nvGrpSpPr>
        <p:grpSpPr>
          <a:xfrm>
            <a:off x="1281912" y="7597231"/>
            <a:ext cx="1033684" cy="2030440"/>
            <a:chOff x="583132" y="7001199"/>
            <a:chExt cx="1379099" cy="2708929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B5123094-950F-4654-A790-5332843A89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971" t="8463" r="28971" b="8924"/>
            <a:stretch/>
          </p:blipFill>
          <p:spPr>
            <a:xfrm>
              <a:off x="583132" y="7001199"/>
              <a:ext cx="1379099" cy="2708929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1B2789D7-910D-4F7E-8E15-81F45DACC35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9895" y="7361976"/>
              <a:ext cx="1108905" cy="1972373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A7504216-5764-4883-B028-60D4DE191CAD}"/>
              </a:ext>
            </a:extLst>
          </p:cNvPr>
          <p:cNvGrpSpPr/>
          <p:nvPr/>
        </p:nvGrpSpPr>
        <p:grpSpPr>
          <a:xfrm>
            <a:off x="120646" y="5692137"/>
            <a:ext cx="3308354" cy="1724086"/>
            <a:chOff x="120646" y="5692137"/>
            <a:chExt cx="3308354" cy="1724086"/>
          </a:xfrm>
        </p:grpSpPr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B09D3D8B-875D-4D5A-963E-1AD3BC26FDA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16" t="24251" r="3754" b="23170"/>
            <a:stretch/>
          </p:blipFill>
          <p:spPr>
            <a:xfrm>
              <a:off x="120646" y="5692137"/>
              <a:ext cx="3308354" cy="1724086"/>
            </a:xfrm>
            <a:prstGeom prst="rect">
              <a:avLst/>
            </a:prstGeom>
          </p:spPr>
        </p:pic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3FA847B9-15AF-447F-819A-28D59A6A1EB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42948" y="5823927"/>
              <a:ext cx="1990727" cy="1119781"/>
            </a:xfrm>
            <a:prstGeom prst="rect">
              <a:avLst/>
            </a:prstGeom>
          </p:spPr>
        </p:pic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10D0DC92-F377-49A6-AC04-2177F5F028AC}"/>
              </a:ext>
            </a:extLst>
          </p:cNvPr>
          <p:cNvSpPr/>
          <p:nvPr/>
        </p:nvSpPr>
        <p:spPr>
          <a:xfrm>
            <a:off x="4186254" y="6430098"/>
            <a:ext cx="164658" cy="504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B9BB8A5-2FE9-49D8-8BD1-FFBD15F67948}"/>
              </a:ext>
            </a:extLst>
          </p:cNvPr>
          <p:cNvGrpSpPr/>
          <p:nvPr/>
        </p:nvGrpSpPr>
        <p:grpSpPr>
          <a:xfrm>
            <a:off x="4542404" y="7597231"/>
            <a:ext cx="1033684" cy="2030440"/>
            <a:chOff x="4515650" y="7597231"/>
            <a:chExt cx="1033684" cy="2030440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7ED627D7-6CEA-45C2-BDE8-8B16064E7CC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971" t="8463" r="28971" b="8924"/>
            <a:stretch/>
          </p:blipFill>
          <p:spPr>
            <a:xfrm>
              <a:off x="4515650" y="7597231"/>
              <a:ext cx="1033684" cy="2030440"/>
            </a:xfrm>
            <a:prstGeom prst="rect">
              <a:avLst/>
            </a:prstGeom>
          </p:spPr>
        </p:pic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C43D5F0-BCC5-4DE9-A339-062A5AA53943}"/>
                </a:ext>
              </a:extLst>
            </p:cNvPr>
            <p:cNvSpPr/>
            <p:nvPr/>
          </p:nvSpPr>
          <p:spPr>
            <a:xfrm>
              <a:off x="4814896" y="8438863"/>
              <a:ext cx="45719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3492328-8667-4373-A576-26B52971CC44}"/>
                </a:ext>
              </a:extLst>
            </p:cNvPr>
            <p:cNvSpPr/>
            <p:nvPr/>
          </p:nvSpPr>
          <p:spPr>
            <a:xfrm>
              <a:off x="4893485" y="8441244"/>
              <a:ext cx="164658" cy="504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D1B71CC8-760A-4647-9C67-9B5A281BBB9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6" t="24251" r="3754" b="23170"/>
          <a:stretch/>
        </p:blipFill>
        <p:spPr>
          <a:xfrm>
            <a:off x="3450586" y="5692137"/>
            <a:ext cx="3308354" cy="1724086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D50FBBC-E3BE-4E70-AFFB-D2F146A4CCBB}"/>
              </a:ext>
            </a:extLst>
          </p:cNvPr>
          <p:cNvCxnSpPr>
            <a:cxnSpLocks/>
          </p:cNvCxnSpPr>
          <p:nvPr/>
        </p:nvCxnSpPr>
        <p:spPr>
          <a:xfrm>
            <a:off x="333375" y="743777"/>
            <a:ext cx="61912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picture containing icon&#10;&#10;Description automatically generated">
            <a:extLst>
              <a:ext uri="{FF2B5EF4-FFF2-40B4-BE49-F238E27FC236}">
                <a16:creationId xmlns:a16="http://schemas.microsoft.com/office/drawing/2014/main" id="{DA718923-C2A2-4D06-BF90-04959CBA596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436" y="127480"/>
            <a:ext cx="503189" cy="503189"/>
          </a:xfrm>
          <a:prstGeom prst="rect">
            <a:avLst/>
          </a:prstGeom>
        </p:spPr>
      </p:pic>
      <p:pic>
        <p:nvPicPr>
          <p:cNvPr id="26" name="Picture 25" descr="A picture containing icon&#10;&#10;Description automatically generated">
            <a:extLst>
              <a:ext uri="{FF2B5EF4-FFF2-40B4-BE49-F238E27FC236}">
                <a16:creationId xmlns:a16="http://schemas.microsoft.com/office/drawing/2014/main" id="{973C0A10-F0B2-443F-9346-BCCA8E8E28B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650" y="5934229"/>
            <a:ext cx="503189" cy="503189"/>
          </a:xfrm>
          <a:prstGeom prst="rect">
            <a:avLst/>
          </a:prstGeom>
        </p:spPr>
      </p:pic>
      <p:pic>
        <p:nvPicPr>
          <p:cNvPr id="31" name="Picture 30" descr="A picture containing icon&#10;&#10;Description automatically generated">
            <a:extLst>
              <a:ext uri="{FF2B5EF4-FFF2-40B4-BE49-F238E27FC236}">
                <a16:creationId xmlns:a16="http://schemas.microsoft.com/office/drawing/2014/main" id="{66B5BEBA-4EBB-4F5B-8327-D2297D8E31C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985" y="8006412"/>
            <a:ext cx="253824" cy="253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985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E280AC06-E5D8-45FF-A4AC-24F740AD01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84" y="192906"/>
            <a:ext cx="1493495" cy="416274"/>
          </a:xfrm>
          <a:prstGeom prst="rect">
            <a:avLst/>
          </a:prstGeom>
        </p:spPr>
      </p:pic>
      <p:sp>
        <p:nvSpPr>
          <p:cNvPr id="41" name="Title 1">
            <a:extLst>
              <a:ext uri="{FF2B5EF4-FFF2-40B4-BE49-F238E27FC236}">
                <a16:creationId xmlns:a16="http://schemas.microsoft.com/office/drawing/2014/main" id="{A89CB172-6061-429D-B2AB-5A7E54C14178}"/>
              </a:ext>
            </a:extLst>
          </p:cNvPr>
          <p:cNvSpPr txBox="1">
            <a:spLocks/>
          </p:cNvSpPr>
          <p:nvPr/>
        </p:nvSpPr>
        <p:spPr>
          <a:xfrm>
            <a:off x="251734" y="1306571"/>
            <a:ext cx="3177266" cy="199282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Une fois authentifié avec succès, l'écran d'informations s'affiche.       Vous pouvez regarder les informations sur la société, poser des questions et regarder la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webémission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B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nl-B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fr-FR" sz="1000" b="1" dirty="0">
                <a:latin typeface="Arial" panose="020B0604020202020204" pitchFamily="34" charset="0"/>
                <a:cs typeface="Arial" panose="020B0604020202020204" pitchFamily="34" charset="0"/>
              </a:rPr>
              <a:t>Il n'y a pas de webdiffusion pendant le pré-vote.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E8BAC4B9-9E50-427D-960D-EC7D33B1596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6" t="83080" r="74765" b="13324"/>
          <a:stretch/>
        </p:blipFill>
        <p:spPr>
          <a:xfrm>
            <a:off x="1693706" y="1485436"/>
            <a:ext cx="123270" cy="121534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52" name="Title 1">
            <a:extLst>
              <a:ext uri="{FF2B5EF4-FFF2-40B4-BE49-F238E27FC236}">
                <a16:creationId xmlns:a16="http://schemas.microsoft.com/office/drawing/2014/main" id="{6BE0D87F-4214-4964-9918-34C6FAAB9DB7}"/>
              </a:ext>
            </a:extLst>
          </p:cNvPr>
          <p:cNvSpPr txBox="1">
            <a:spLocks/>
          </p:cNvSpPr>
          <p:nvPr/>
        </p:nvSpPr>
        <p:spPr>
          <a:xfrm>
            <a:off x="245961" y="770540"/>
            <a:ext cx="2073763" cy="26179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b="1" dirty="0">
                <a:solidFill>
                  <a:srgbClr val="3642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NAVIGATIE</a:t>
            </a:r>
            <a:endParaRPr lang="en-GB" sz="2000" dirty="0">
              <a:solidFill>
                <a:srgbClr val="3642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itle 1">
            <a:extLst>
              <a:ext uri="{FF2B5EF4-FFF2-40B4-BE49-F238E27FC236}">
                <a16:creationId xmlns:a16="http://schemas.microsoft.com/office/drawing/2014/main" id="{81BDED7C-8248-4353-BB45-979683E67FFE}"/>
              </a:ext>
            </a:extLst>
          </p:cNvPr>
          <p:cNvSpPr txBox="1">
            <a:spLocks/>
          </p:cNvSpPr>
          <p:nvPr/>
        </p:nvSpPr>
        <p:spPr>
          <a:xfrm>
            <a:off x="3443345" y="766431"/>
            <a:ext cx="3102619" cy="26179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b="1" dirty="0">
                <a:solidFill>
                  <a:srgbClr val="3642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 MOTION VOTING</a:t>
            </a:r>
          </a:p>
          <a:p>
            <a:pPr algn="l"/>
            <a:r>
              <a:rPr lang="fr-FR" sz="1000" b="1" dirty="0">
                <a:solidFill>
                  <a:srgbClr val="3642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Voter </a:t>
            </a:r>
            <a:r>
              <a:rPr lang="fr-FR" sz="1000" b="1" u="sng" dirty="0">
                <a:solidFill>
                  <a:srgbClr val="3642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lors</a:t>
            </a:r>
            <a:r>
              <a:rPr lang="fr-FR" sz="1000" b="1" dirty="0">
                <a:solidFill>
                  <a:srgbClr val="3642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réunion</a:t>
            </a:r>
            <a:endParaRPr lang="en-GB" sz="2000" dirty="0">
              <a:solidFill>
                <a:srgbClr val="3642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426E9883-20D5-44E0-8E43-0AB5740BA7B5}"/>
              </a:ext>
            </a:extLst>
          </p:cNvPr>
          <p:cNvCxnSpPr>
            <a:cxnSpLocks/>
          </p:cNvCxnSpPr>
          <p:nvPr/>
        </p:nvCxnSpPr>
        <p:spPr>
          <a:xfrm>
            <a:off x="346397" y="1257647"/>
            <a:ext cx="299504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BCE7F3E0-162E-4AE9-8C77-D58810BAE338}"/>
              </a:ext>
            </a:extLst>
          </p:cNvPr>
          <p:cNvGrpSpPr/>
          <p:nvPr/>
        </p:nvGrpSpPr>
        <p:grpSpPr>
          <a:xfrm>
            <a:off x="251539" y="2319064"/>
            <a:ext cx="3276521" cy="1707497"/>
            <a:chOff x="152479" y="3228384"/>
            <a:chExt cx="3276521" cy="1707497"/>
          </a:xfrm>
        </p:grpSpPr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CAC2E00D-CA7A-499F-83A0-262B14ECB66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16" t="24251" r="3754" b="23170"/>
            <a:stretch/>
          </p:blipFill>
          <p:spPr>
            <a:xfrm>
              <a:off x="152479" y="3228384"/>
              <a:ext cx="3276521" cy="1707497"/>
            </a:xfrm>
            <a:prstGeom prst="rect">
              <a:avLst/>
            </a:prstGeom>
          </p:spPr>
        </p:pic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4BAB0821-D2A4-4426-B565-FEA919E5A816}"/>
                </a:ext>
              </a:extLst>
            </p:cNvPr>
            <p:cNvSpPr/>
            <p:nvPr/>
          </p:nvSpPr>
          <p:spPr>
            <a:xfrm>
              <a:off x="884254" y="3953598"/>
              <a:ext cx="164658" cy="504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DB47A924-8DA8-4A6E-A578-1E32438FE00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70774" y="3360830"/>
              <a:ext cx="1972237" cy="1111158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DE78FB2-1B86-4972-8FC2-5DF3B2C0DD6E}"/>
                </a:ext>
              </a:extLst>
            </p:cNvPr>
            <p:cNvSpPr/>
            <p:nvPr/>
          </p:nvSpPr>
          <p:spPr>
            <a:xfrm>
              <a:off x="1595347" y="3538064"/>
              <a:ext cx="358278" cy="45719"/>
            </a:xfrm>
            <a:prstGeom prst="rect">
              <a:avLst/>
            </a:prstGeom>
            <a:solidFill>
              <a:srgbClr val="AAAA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DC2A28E-3E39-4909-80AD-9E1EDD01D925}"/>
              </a:ext>
            </a:extLst>
          </p:cNvPr>
          <p:cNvCxnSpPr>
            <a:cxnSpLocks/>
          </p:cNvCxnSpPr>
          <p:nvPr/>
        </p:nvCxnSpPr>
        <p:spPr>
          <a:xfrm>
            <a:off x="3527747" y="1257647"/>
            <a:ext cx="299504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itle 1">
            <a:extLst>
              <a:ext uri="{FF2B5EF4-FFF2-40B4-BE49-F238E27FC236}">
                <a16:creationId xmlns:a16="http://schemas.microsoft.com/office/drawing/2014/main" id="{6EB9F0C5-CF09-4EC8-A6EC-D96771C6909E}"/>
              </a:ext>
            </a:extLst>
          </p:cNvPr>
          <p:cNvSpPr txBox="1">
            <a:spLocks/>
          </p:cNvSpPr>
          <p:nvPr/>
        </p:nvSpPr>
        <p:spPr>
          <a:xfrm>
            <a:off x="3437012" y="1301833"/>
            <a:ext cx="3095624" cy="205488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000" b="1" dirty="0">
                <a:latin typeface="Arial" panose="020B0604020202020204" pitchFamily="34" charset="0"/>
                <a:cs typeface="Arial" panose="020B0604020202020204" pitchFamily="34" charset="0"/>
              </a:rPr>
              <a:t>Ce vote s'ouvrira </a:t>
            </a:r>
            <a:r>
              <a:rPr lang="fr-FR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en séance</a:t>
            </a:r>
            <a:r>
              <a:rPr lang="fr-FR" sz="1000" b="1" dirty="0">
                <a:latin typeface="Arial" panose="020B0604020202020204" pitchFamily="34" charset="0"/>
                <a:cs typeface="Arial" panose="020B0604020202020204" pitchFamily="34" charset="0"/>
              </a:rPr>
              <a:t>. Les actionnaires peuvent voter </a:t>
            </a:r>
            <a:r>
              <a:rPr lang="fr-FR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lors</a:t>
            </a:r>
            <a:r>
              <a:rPr lang="fr-FR" sz="1000" b="1" dirty="0">
                <a:latin typeface="Arial" panose="020B0604020202020204" pitchFamily="34" charset="0"/>
                <a:cs typeface="Arial" panose="020B0604020202020204" pitchFamily="34" charset="0"/>
              </a:rPr>
              <a:t> de l'assemblée.</a:t>
            </a:r>
            <a:endParaRPr lang="nl-B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nl-B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Cliquez sur l'icône          pour accéder au vote multi-motion.</a:t>
            </a:r>
          </a:p>
          <a:p>
            <a:pPr algn="l"/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Lorsque le vote multi-motion est ouvert, les résolutions et les choix de vote sont affichés.</a:t>
            </a:r>
          </a:p>
          <a:p>
            <a:pPr algn="l"/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Pour voter, sélectionnez parmi les options affichées à l'écran.</a:t>
            </a:r>
          </a:p>
          <a:p>
            <a:pPr algn="l"/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Un message apparaîtra indiquant que votre vote a été reçu.</a:t>
            </a:r>
          </a:p>
          <a:p>
            <a:pPr algn="l"/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Pour changer votre voix, appuyez sur un autre choix.</a:t>
            </a:r>
          </a:p>
          <a:p>
            <a:pPr algn="l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Si vous souhaitez annuler votre vote, appuyez sur Annuler.</a:t>
            </a:r>
            <a:endParaRPr lang="nl-B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1837F110-DDEB-441E-A4EB-5828903A6B1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2214" t="13397" r="18678" b="15999"/>
          <a:stretch/>
        </p:blipFill>
        <p:spPr>
          <a:xfrm>
            <a:off x="4619454" y="1764535"/>
            <a:ext cx="182776" cy="139135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60" name="Title 1">
            <a:extLst>
              <a:ext uri="{FF2B5EF4-FFF2-40B4-BE49-F238E27FC236}">
                <a16:creationId xmlns:a16="http://schemas.microsoft.com/office/drawing/2014/main" id="{61C52906-7170-4332-9A76-6AAC5EA8E8F5}"/>
              </a:ext>
            </a:extLst>
          </p:cNvPr>
          <p:cNvSpPr txBox="1">
            <a:spLocks/>
          </p:cNvSpPr>
          <p:nvPr/>
        </p:nvSpPr>
        <p:spPr>
          <a:xfrm>
            <a:off x="3423666" y="4099918"/>
            <a:ext cx="2073763" cy="26179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b="1" dirty="0">
                <a:solidFill>
                  <a:srgbClr val="3642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endParaRPr lang="en-GB" sz="2000" dirty="0">
              <a:solidFill>
                <a:srgbClr val="3642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2CAB91A3-D0C5-4D3E-8E95-1B1C2961B8E4}"/>
              </a:ext>
            </a:extLst>
          </p:cNvPr>
          <p:cNvCxnSpPr>
            <a:cxnSpLocks/>
          </p:cNvCxnSpPr>
          <p:nvPr/>
        </p:nvCxnSpPr>
        <p:spPr>
          <a:xfrm>
            <a:off x="3530706" y="4583187"/>
            <a:ext cx="299504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itle 1">
            <a:extLst>
              <a:ext uri="{FF2B5EF4-FFF2-40B4-BE49-F238E27FC236}">
                <a16:creationId xmlns:a16="http://schemas.microsoft.com/office/drawing/2014/main" id="{66F2CD69-D669-4136-999A-10C5801424DE}"/>
              </a:ext>
            </a:extLst>
          </p:cNvPr>
          <p:cNvSpPr txBox="1">
            <a:spLocks/>
          </p:cNvSpPr>
          <p:nvPr/>
        </p:nvSpPr>
        <p:spPr>
          <a:xfrm>
            <a:off x="3426735" y="4648767"/>
            <a:ext cx="3177265" cy="169815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Tout membre votant qui participe à la réunion peut poser des questions.</a:t>
            </a:r>
          </a:p>
          <a:p>
            <a:pPr algn="l"/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Pour poser une question, sélectionnez l'icône de message</a:t>
            </a:r>
          </a:p>
          <a:p>
            <a:pPr algn="l"/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Les messages peuvent être envoyés à tout moment</a:t>
            </a:r>
          </a:p>
          <a:p>
            <a:pPr algn="l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Les séances de questions-réponses sont soumises jusqu'à ce que le président ferme la session.</a:t>
            </a:r>
            <a:endParaRPr lang="nl-B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nl-B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Tapez votre message dans la boîte de discussion en bas de l'écran de message.</a:t>
            </a:r>
          </a:p>
          <a:p>
            <a:pPr algn="l"/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Si vous êtes satisfait de votre message, cliquez sur</a:t>
            </a:r>
          </a:p>
          <a:p>
            <a:pPr algn="l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le bouton d'envoi.</a:t>
            </a:r>
          </a:p>
          <a:p>
            <a:pPr algn="l"/>
            <a:endParaRPr lang="nl-BE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fr-FR" sz="1000" b="1" dirty="0">
                <a:latin typeface="Arial" panose="020B0604020202020204" pitchFamily="34" charset="0"/>
                <a:cs typeface="Arial" panose="020B0604020202020204" pitchFamily="34" charset="0"/>
              </a:rPr>
              <a:t>Les questions envoyées via la plateforme en ligne sont modérées avant d'être transmises au président.</a:t>
            </a:r>
            <a:endParaRPr lang="nl-B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E097D0A0-FE0F-4E2C-903F-4B3A177059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75" t="83100" r="45793" b="13470"/>
          <a:stretch/>
        </p:blipFill>
        <p:spPr>
          <a:xfrm>
            <a:off x="4106975" y="5282618"/>
            <a:ext cx="167086" cy="139152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78" name="Group 77">
            <a:extLst>
              <a:ext uri="{FF2B5EF4-FFF2-40B4-BE49-F238E27FC236}">
                <a16:creationId xmlns:a16="http://schemas.microsoft.com/office/drawing/2014/main" id="{7DFA4EF8-C58A-4BDE-97B9-485A36875BF0}"/>
              </a:ext>
            </a:extLst>
          </p:cNvPr>
          <p:cNvGrpSpPr>
            <a:grpSpLocks noChangeAspect="1"/>
          </p:cNvGrpSpPr>
          <p:nvPr/>
        </p:nvGrpSpPr>
        <p:grpSpPr>
          <a:xfrm>
            <a:off x="3822022" y="7517977"/>
            <a:ext cx="917813" cy="1802837"/>
            <a:chOff x="583132" y="7001199"/>
            <a:chExt cx="1379099" cy="2708929"/>
          </a:xfrm>
        </p:grpSpPr>
        <p:pic>
          <p:nvPicPr>
            <p:cNvPr id="79" name="Picture 78">
              <a:extLst>
                <a:ext uri="{FF2B5EF4-FFF2-40B4-BE49-F238E27FC236}">
                  <a16:creationId xmlns:a16="http://schemas.microsoft.com/office/drawing/2014/main" id="{DA84427A-FAE1-4CD7-B1A1-432C88C1790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971" t="8463" r="28971" b="8924"/>
            <a:stretch/>
          </p:blipFill>
          <p:spPr>
            <a:xfrm>
              <a:off x="583132" y="7001199"/>
              <a:ext cx="1379099" cy="2708929"/>
            </a:xfrm>
            <a:prstGeom prst="rect">
              <a:avLst/>
            </a:prstGeom>
          </p:spPr>
        </p:pic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06A521DA-ADD2-4FF3-B863-6E8D36F1DDD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9895" y="7361976"/>
              <a:ext cx="1108905" cy="1972372"/>
            </a:xfrm>
            <a:prstGeom prst="rect">
              <a:avLst/>
            </a:prstGeom>
          </p:spPr>
        </p:pic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B67961E6-E9BE-4528-BE50-57374A0E31B4}"/>
              </a:ext>
            </a:extLst>
          </p:cNvPr>
          <p:cNvGrpSpPr>
            <a:grpSpLocks noChangeAspect="1"/>
          </p:cNvGrpSpPr>
          <p:nvPr/>
        </p:nvGrpSpPr>
        <p:grpSpPr>
          <a:xfrm>
            <a:off x="5186998" y="7517977"/>
            <a:ext cx="917813" cy="1802837"/>
            <a:chOff x="583132" y="7001199"/>
            <a:chExt cx="1379099" cy="2708929"/>
          </a:xfrm>
        </p:grpSpPr>
        <p:pic>
          <p:nvPicPr>
            <p:cNvPr id="82" name="Picture 81">
              <a:extLst>
                <a:ext uri="{FF2B5EF4-FFF2-40B4-BE49-F238E27FC236}">
                  <a16:creationId xmlns:a16="http://schemas.microsoft.com/office/drawing/2014/main" id="{2B617926-3553-4301-AF27-C2611691F6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971" t="8463" r="28971" b="8924"/>
            <a:stretch/>
          </p:blipFill>
          <p:spPr>
            <a:xfrm>
              <a:off x="583132" y="7001199"/>
              <a:ext cx="1379099" cy="2708929"/>
            </a:xfrm>
            <a:prstGeom prst="rect">
              <a:avLst/>
            </a:prstGeom>
          </p:spPr>
        </p:pic>
        <p:pic>
          <p:nvPicPr>
            <p:cNvPr id="83" name="Picture 82">
              <a:extLst>
                <a:ext uri="{FF2B5EF4-FFF2-40B4-BE49-F238E27FC236}">
                  <a16:creationId xmlns:a16="http://schemas.microsoft.com/office/drawing/2014/main" id="{DDA7D52C-AD1A-408A-8B32-E0D7958522E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9895" y="7361976"/>
              <a:ext cx="1108904" cy="1972372"/>
            </a:xfrm>
            <a:prstGeom prst="rect">
              <a:avLst/>
            </a:prstGeom>
          </p:spPr>
        </p:pic>
      </p:grp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D50FBBC-E3BE-4E70-AFFB-D2F146A4CCBB}"/>
              </a:ext>
            </a:extLst>
          </p:cNvPr>
          <p:cNvCxnSpPr>
            <a:cxnSpLocks/>
          </p:cNvCxnSpPr>
          <p:nvPr/>
        </p:nvCxnSpPr>
        <p:spPr>
          <a:xfrm>
            <a:off x="333375" y="743777"/>
            <a:ext cx="61912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47" descr="A picture containing icon&#10;&#10;Description automatically generated">
            <a:extLst>
              <a:ext uri="{FF2B5EF4-FFF2-40B4-BE49-F238E27FC236}">
                <a16:creationId xmlns:a16="http://schemas.microsoft.com/office/drawing/2014/main" id="{CFFBB08D-C33B-4EAC-B88E-F30C2861F5B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436" y="127480"/>
            <a:ext cx="503189" cy="503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518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F8592A3-261F-42F5-8931-FB4F741949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4365" y="3536840"/>
            <a:ext cx="4569269" cy="4611972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05BD2E95-9FEA-4CBE-9637-8F4C664558E7}"/>
              </a:ext>
            </a:extLst>
          </p:cNvPr>
          <p:cNvSpPr txBox="1">
            <a:spLocks/>
          </p:cNvSpPr>
          <p:nvPr/>
        </p:nvSpPr>
        <p:spPr>
          <a:xfrm>
            <a:off x="560990" y="942693"/>
            <a:ext cx="2084476" cy="26179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364247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QUESTIONS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364247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BA37F34-92CC-4CB6-972D-E9922D1C7C87}"/>
              </a:ext>
            </a:extLst>
          </p:cNvPr>
          <p:cNvCxnSpPr>
            <a:cxnSpLocks/>
          </p:cNvCxnSpPr>
          <p:nvPr/>
        </p:nvCxnSpPr>
        <p:spPr>
          <a:xfrm>
            <a:off x="665466" y="1295879"/>
            <a:ext cx="198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6BC86CF2-7B25-4572-B28A-5ABE0CE9B21C}"/>
              </a:ext>
            </a:extLst>
          </p:cNvPr>
          <p:cNvSpPr txBox="1">
            <a:spLocks/>
          </p:cNvSpPr>
          <p:nvPr/>
        </p:nvSpPr>
        <p:spPr>
          <a:xfrm>
            <a:off x="560990" y="1538000"/>
            <a:ext cx="4335721" cy="34873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Cliquez sur le bouton «+» et saisissez votre message.</a:t>
            </a:r>
            <a:b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Une fois que vous êtes satisfait de votre message, cliquez sur le bouton Soumettre.</a:t>
            </a:r>
            <a:b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Les questions envoyées via la plateforme en ligne Lumi AGM seront modérées avant d'être envoyées au président. C'est pour éviter la répétition et supprimer toute langue inappropriée.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0961877-B8CF-4433-AC0F-9356536F3F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84" y="192906"/>
            <a:ext cx="1493495" cy="416274"/>
          </a:xfrm>
          <a:prstGeom prst="rect">
            <a:avLst/>
          </a:prstGeom>
        </p:spPr>
      </p:pic>
      <p:pic>
        <p:nvPicPr>
          <p:cNvPr id="12" name="Picture 11" descr="A picture containing icon&#10;&#10;Description automatically generated">
            <a:extLst>
              <a:ext uri="{FF2B5EF4-FFF2-40B4-BE49-F238E27FC236}">
                <a16:creationId xmlns:a16="http://schemas.microsoft.com/office/drawing/2014/main" id="{E9946E80-096D-4738-8522-2EFE0B91FC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436" y="127480"/>
            <a:ext cx="503189" cy="503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0224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2b06d98-b285-41f3-afe7-3c791185634e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440</Words>
  <Application>Microsoft Office PowerPoint</Application>
  <PresentationFormat>A4 (210 x 297 mm)</PresentationFormat>
  <Paragraphs>51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Office Theme</vt:lpstr>
      <vt:lpstr>Manuel pour la réunion virtuelle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SHAREHOLDERS’ MEETING GUIDE 2018</dc:title>
  <dc:creator>Ben Riley</dc:creator>
  <cp:lastModifiedBy>Rita Baeyens</cp:lastModifiedBy>
  <cp:revision>186</cp:revision>
  <dcterms:created xsi:type="dcterms:W3CDTF">2018-02-16T12:09:54Z</dcterms:created>
  <dcterms:modified xsi:type="dcterms:W3CDTF">2021-03-25T16:21:20Z</dcterms:modified>
</cp:coreProperties>
</file>